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81" r:id="rId4"/>
    <p:sldId id="265" r:id="rId5"/>
    <p:sldId id="261" r:id="rId6"/>
    <p:sldId id="311" r:id="rId7"/>
    <p:sldId id="266" r:id="rId8"/>
    <p:sldId id="315" r:id="rId9"/>
    <p:sldId id="314" r:id="rId10"/>
    <p:sldId id="275" r:id="rId11"/>
    <p:sldId id="274" r:id="rId12"/>
    <p:sldId id="280" r:id="rId13"/>
    <p:sldId id="316" r:id="rId14"/>
    <p:sldId id="283" r:id="rId15"/>
    <p:sldId id="285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D69C-3E64-458B-A7FF-FCC98DBD3FB1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15A0-BE42-4C22-B9B6-6632AA65D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53;&#1072;&#1090;&#1072;&#1096;&#1072;\&#1052;&#1040;&#1058;&#1045;&#1056;&#1048;&#1040;&#1051;%20&#1044;&#1051;&#1071;%20&#1056;&#1040;&#1041;%20&#1054;&#1058;&#1067;\&#1043;&#1048;&#1058;&#1040;&#1056;&#1040;%20mp%203\&#1052;&#1072;&#1084;&#1086;&#1085;&#1090;&#1086;&#1074;.%20&#1043;&#1080;&#1090;&#1072;&#1088;&#1072;\16%20&#1058;&#1077;&#1085;&#1100;%20&#1090;&#1074;&#1086;&#1077;&#1081;%20&#1091;&#1083;&#1099;&#1073;&#1082;&#1080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6 Тень твоей улыб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4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pic>
        <p:nvPicPr>
          <p:cNvPr id="3" name="Picture 4" descr="C:\Users\User\Desktop\Фоны\110496476_5094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5FFE7"/>
              </a:clrFrom>
              <a:clrTo>
                <a:srgbClr val="D5FFE7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000164" y="3714728"/>
            <a:ext cx="4437561" cy="314327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28736"/>
            <a:ext cx="9310882" cy="168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64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ХАРАКТЕРИСТИКА ОСНОВНЫХ ЭТАПОВ РАБОТЫ 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64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НАД МУЗЫКАЛЬНЫМ ПРОИЗВЕДЕНИЕМ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5668" y="5000636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АВТОР: МОРОЗОВА Н.В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715436" cy="10715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ШТРИХИ, ПРИЕМЫ,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ДИНАМИКА, ТЕМБР 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643050"/>
            <a:ext cx="8715436" cy="20002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НАД ВОСПИТАНИЕМ ЗВУКА ДОЛЖНА ОХВАТЫВАТЬ ВСЕ ВИДЫ И СТОРОНЫ ГИТАРНОЙ ТЕХНИКИ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flipH="1">
            <a:off x="4714876" y="121442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071942"/>
            <a:ext cx="8715436" cy="27860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ТЕМБРОВАЯ СТОРОНА ИМЕЕТ ЗНАЧИТЕЛЬНУЮ РОЛЬ В РАЗВИТИИ МЕЛОДИИ. ДИНАМИКА И ТЕМБР ВЗАИМОДОПОЛНЯЮТ ДРУГ ДРУГА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H="1">
            <a:off x="4857752" y="371475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715436" cy="10715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НАД МЕЛОДИЕЙ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715436" cy="7143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РАЗОБРАТЬ РАЗВИТИЕ МЕЛОДИИ (ЧЛЕНЕНИЕ МОТИВОВ, ФРАЗЫ, ПРЕДЛОЖЕНИЯ, ПЕРИОДЫ).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flipH="1">
            <a:off x="4643438" y="1071546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643182"/>
            <a:ext cx="871543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ДОЛЖНА СООТВОВАТЬ КУЛЬМИНАЦИИ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786190"/>
            <a:ext cx="871543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РАБОТАТЬ НАД ФРАЗИРОВКОЙ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786322"/>
            <a:ext cx="8715436" cy="5715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РАСЧЛЕНЕНИЕ КАЖДОГО ПЕРИОДА ДОСТИГАЕТСЯ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ПОМОЩИ ЦЕЗУР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4714876" y="2214554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H="1">
            <a:off x="4714876" y="314324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flipH="1">
            <a:off x="4857752" y="4286256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flipH="1">
            <a:off x="4857752" y="5357826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786454"/>
            <a:ext cx="8715436" cy="5715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ОСОЗНАНИЕ КУЛЬМИНАЦИИ- ОБЪЕДИНЯЕТ В ОДНО ЦЕЛОЕ ВСЕ МУЗЫКАЛЬНОЕ ПОСТРОЕНИЕ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8715436" cy="10715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ВЫУЧИВАНИЕ  НАИЗУСТЬ 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85926"/>
            <a:ext cx="8715436" cy="7143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РАЗДЕЛИТЬ ТЕКСТ НА ЧАСТИ ИЛИ ЭПИЗОДЫ И ВЕСТИ РАБОТУ ПОЭТАПНО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flipH="1">
            <a:off x="4643438" y="135729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143248"/>
            <a:ext cx="8715436" cy="7143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 ИГРАТЬ ПРОИЗВЕДЕНИЕ С ЛЮБОГО РАЗДЕЛА ИЛИ ЧАСТИ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H="1">
            <a:off x="4643438" y="264318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500570"/>
            <a:ext cx="8715436" cy="7143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НАЧИНАТЬ УЧИТЬ С КОНЦА ПРОИЗВЕДЕНИЯ И ПРИБАВЛЯТЬ ПО ОДНОМУ ПРЕДЛОЖЕНИЮ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86314" y="4000504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-285776"/>
            <a:ext cx="92869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642918"/>
            <a:ext cx="871543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ЦЕЛОСТНОЕ   ОФОРМЛЕНИЕ    ПРОИЗВЕДЕНИЯ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H="1">
            <a:off x="4500562" y="121442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571612"/>
            <a:ext cx="871543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ПОЛЕЗНО ЕЩЕ РАЗ ПРОСЛУШАТЬ АУДИОЗАПИСЬ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500306"/>
            <a:ext cx="8715436" cy="642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ВЕСТИ РАБОТУ НАД ВСЕМ ПРОИЗВЕДЕНИЕМ ИЛИ КРУПНЫМИ РАЗДЕЛАМИ, ОБЪЕДИНЯТЬ ИХ В ЗАКОНЧЕННОЕ ЦЕЛОЕ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flipH="1">
            <a:off x="4572000" y="207167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643314"/>
            <a:ext cx="8715436" cy="642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ОЩУЩЕНИЕ ОБЩЕЙ ЛИНИИ РАЗВИТИЯ ПРОИЗВЕДЕНИЯ- ГЛАВНАЯ ПРЕДПОСЫЛКА ЦЕЛОСТНОСТИ ИСПОЛНЕНИЯ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4572000" y="3214686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H="1">
            <a:off x="4572000" y="4357694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786322"/>
            <a:ext cx="871543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ПОЛЕЗНО МЫСЛЕННОЕ ПРОИГРЫВАНИЕ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5715016"/>
            <a:ext cx="871543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ИНОГДА ПОЛЕЗНО ОТЛОЖИТЬ РАБОТУ НА НЕСКОЛЬКО ДНЕЙ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flipH="1">
            <a:off x="4572000" y="528638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8715436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К КОНЦЕРТНОМУ ВЫСТУПЛЕНИЮ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715436" cy="857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ИГРЕ УЖЕ НЕ ДОЛЖНО БЫТЬ ТЕХНИЧЕСКИХ ТРУДНОСТЕЙ, УТОМЛЯЕМОСТИ И НАПРЯЖЕНИЯ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flipH="1">
            <a:off x="4500562" y="1071546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flipH="1">
            <a:off x="4643438" y="2357430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786058"/>
            <a:ext cx="8715436" cy="857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ОБЫГРЫВАТЬСЯ, ТОГДА БУДЕТ ИСПОЛНИТЕЛЬСКАЯ СВОБОДА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214818"/>
            <a:ext cx="8715436" cy="857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ПЕДАГОГА УМЕТЬ НАСТРОИТЬ УЧЕНИКА, ВСЕЛИТЬ УВЕРЕННОСТЬ В СВОИХ СИЛАХ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643438" y="3786190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037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643050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БЛАГОДАРИМ  ЗА  ВНИМАНИЕ!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5612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85728"/>
            <a:ext cx="9501222" cy="3100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indent="45085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ЦЕЛЬ: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indent="45085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охарактеризовать  основные  этапы   работы над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музыкальным произведением.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Фоны\guitar_0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2264" y="4214818"/>
            <a:ext cx="2071702" cy="24263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99009" y="404664"/>
            <a:ext cx="1873975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9875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ЗАДАЧИ 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333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Проанализировать литературу, в которой освящены вопросы работы над музыкальным произведением.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Подробно разобрать каждый этап работы, определить трудности и способы их оптимального решения.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Обобщить, над какими приемами, штрихами и техническими трудностями велась работа с учащимися своего класса.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0633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28926" y="0"/>
            <a:ext cx="4082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 РАБОТЫ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42984"/>
            <a:ext cx="926426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Предварительное ознакомление с произведением  ( прослушивание аудиозаписи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 исполнении выдающих музыкантов, сведения о композиторе, стиль, эпоха, манера </a:t>
            </a:r>
          </a:p>
          <a:p>
            <a:pPr marL="342900" indent="-342900"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  исполнения, форма, характер, сюжет).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28934"/>
            <a:ext cx="901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Знакомство с произведением  ( чтение с листа, выявление основных трудностей).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Users\User\Desktop\Фоны\110496476_5094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5FFE7"/>
              </a:clrFrom>
              <a:clrTo>
                <a:srgbClr val="D5FFE7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000164" y="3714728"/>
            <a:ext cx="4437561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214291"/>
            <a:ext cx="850112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 РАБОТЫ</a:t>
            </a:r>
          </a:p>
          <a:p>
            <a:pPr algn="ctr">
              <a:lnSpc>
                <a:spcPct val="20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УГЛУБЛЕННАЯ  РАБОТА НАД  ПРОИЗВЕДЕНИЕМ</a:t>
            </a:r>
          </a:p>
          <a:p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786190"/>
            <a:ext cx="8286808" cy="2071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(ФОРМА, ГАРМОНИЯ, ШТРИХИ, АППЛИКАТУРА, ЧАСТИ, ПЕРИОДЫ, ФРАЗЫ, КУЛЬМИНАЦИЯ)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8715436" cy="12144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НАД ТЕХНИЧЕСКИМИ ТРУДНОСТЯМИ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000240"/>
            <a:ext cx="8572560" cy="1071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ИГРАТЬ СЛОЖНЫЕ МЕСТА РАЗЛИЧНЫМИ ВАРИАНТАМИ (РИТМИЧЕСКИМИ, ДИНАМИЧЕСКИМИ, ШТРИХОВЫМИ)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6072182"/>
            <a:ext cx="8429684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ФИГУРАТИВНЫЕ ОТРЫВКИ НА РАЗНЫХ СТРУНАХ ОТРАБАТЫВАТЬ АККОРДАМИ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500438"/>
            <a:ext cx="8501122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МЕНЯТЬ ТЕМПЫ ИСПОЛНЕНИЯ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786322"/>
            <a:ext cx="8429684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ОТРАБОТАВ ТЕХНИЧЕСКИЙ ЭПИЗОД, ПОТОМ ОБЪЕДИНЯТЬ ЕГО В БОЛЬШУЮ ЧАСТЬ ИЛИ ПРОИГРЫВАТЬ ПЬЕСУ ЦЕЛИКОМ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00562" y="1500174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00562" y="314324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5715016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442913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8715436" cy="6429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 НАД  АППЛИКАТУРОЙ 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357298"/>
            <a:ext cx="8572560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АППЛИКАТУРА ДОЛЖНА БЫТЬ УДОБНОЙ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285992"/>
            <a:ext cx="8572560" cy="5715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ВЫБИРАЯ АППЛИКАТУРУ ВСЕДА УЧИТЫВАТЬ СПЕЦИФИКУ ИНСТРУМЕНТА И  ОСОБЕННОСТИ РУК ИСПОЛНИТЕЛЯ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357562"/>
            <a:ext cx="8572560" cy="642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ВЫБРАВ АППЛИКАТУРУ, ПОИГРАТЬ ОТРЫВКИ В БЫСТРОМ ТЕМПЕ, ЧТОБЫ УБЕДИТЬСЯ, ЧТО ОНА УДОБНАЯ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00562" y="1857364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500562" y="928670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00562" y="2928934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572000" y="407194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643578"/>
            <a:ext cx="857256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ТЕХНИЧЕСКИЕ   МЕСТА    ЦЕЛЕСООБРАЗНО     ИГРАТЬ    В    ПОЗИЦИИ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500570"/>
            <a:ext cx="857256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ИГРЕ  КАНТИЛЕНЫ ИСПОЛЬЗОВАТЬ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ЛИНЕЙНУЮ  АППЛИКАТУРУ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643438" y="528638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715436" cy="6429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 НАД  МЕТРО - РИТМОМ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8572560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ТОЧНО  ПРОЧИТЫВАТЬ ЗАПИСАННОЕ В НОТАХ ВРЕМЕННОЕ СООТНОШЕНИЕ ЗВУКОВ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14488"/>
            <a:ext cx="8572560" cy="5715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ИГРЕ ПУНКТИРНОГО РИТМА ИСПОЛЬЗОВАТЬ БОЛЕЕ ДРОБНОЕ ДЕЛЕНИЕ ДЛИТЕЛЬНОСТЕЙ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643182"/>
            <a:ext cx="8572560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ТОЧНО ВЫДЕРЖИВАТЬ ПАУЗЫ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429000"/>
            <a:ext cx="8572560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ВНАЧАЛЕ ПРОИЗВЕДЕНИЯ СРАЗУ БРАТЬ ПРАВИЛЬНЫЙ ТЕМП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flipH="1">
            <a:off x="4572000" y="3071810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flipH="1">
            <a:off x="6643702" y="385762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214818"/>
            <a:ext cx="3357586" cy="12144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МЫСЛЕННО ПРОПЕТЬ  ТАКТЫ, В КОТОРЫХ ЯРКО ПЕРЕДАЕТСЯ РИТМИЧЕСКИЙ ПУЛЬС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4214818"/>
            <a:ext cx="3500462" cy="1071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ПРОСЛУШАТЬ КРУГ ПРОИЗВЕДЕНИЙ ЭТОГО СТИЛЯ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5572140"/>
            <a:ext cx="3857652" cy="1071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 ВО ВСЕХ ПОСТРОЕНИЯХ ВРЕМЯ ОТ ВРЕМЕНИ СРАВНИВАТЬ ТЕМП С НАЧАЛЬНЫМ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flipH="1">
            <a:off x="4429124" y="3929066"/>
            <a:ext cx="357190" cy="157163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flipH="1">
            <a:off x="1785918" y="385762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flipH="1">
            <a:off x="4572000" y="228599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4643438" y="1357298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\6900356_smile77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57256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ГРАМОТНО ПОЛЬЗОВАТЬСЯ АГОГИЧЕСКИМИ  НЮАНСАМИ И КАДЕНСОВЫМИ  ПОСТРОЕНИЯМИ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857256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ЗЛОУПОТРЕБЛЕНИЕ ЦЕЗУРАМИ МОЖЕТ ПРИВЕСТИ К ИЗЛИШНЕЙ РАСЧЛЕНЕННОСТИ ПРОИЗВЕДЕНИЯ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flipH="1">
            <a:off x="4643438" y="1214422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928934"/>
            <a:ext cx="857256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ДЛИТЕЛЬНОСТЬ ФЕРМАТЫ  ТРАКТОВАТЬ В ЗАВИСИМОСТИ ОТ ТОГО, ГДЕ ОНА РАСПОЛОЖЕНА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H="1">
            <a:off x="4714876" y="2500306"/>
            <a:ext cx="214314" cy="35719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User\Desktop\Фоны\guitar_0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72264" y="4214818"/>
            <a:ext cx="2071702" cy="24263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446</Words>
  <Application>Microsoft Office PowerPoint</Application>
  <PresentationFormat>Экран (4:3)</PresentationFormat>
  <Paragraphs>64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Наталья</cp:lastModifiedBy>
  <cp:revision>75</cp:revision>
  <cp:lastPrinted>2016-11-23T00:52:59Z</cp:lastPrinted>
  <dcterms:created xsi:type="dcterms:W3CDTF">2016-05-16T11:29:01Z</dcterms:created>
  <dcterms:modified xsi:type="dcterms:W3CDTF">2023-01-29T10:44:56Z</dcterms:modified>
</cp:coreProperties>
</file>